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Montserrat"/>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Lato-bold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bold.fntdata"/><Relationship Id="rId14" Type="http://schemas.openxmlformats.org/officeDocument/2006/relationships/font" Target="fonts/Montserrat-regular.fntdata"/><Relationship Id="rId17" Type="http://schemas.openxmlformats.org/officeDocument/2006/relationships/font" Target="fonts/Montserrat-boldItalic.fntdata"/><Relationship Id="rId16" Type="http://schemas.openxmlformats.org/officeDocument/2006/relationships/font" Target="fonts/Montserrat-italic.fntdata"/><Relationship Id="rId5" Type="http://schemas.openxmlformats.org/officeDocument/2006/relationships/notesMaster" Target="notesMasters/notesMaster1.xml"/><Relationship Id="rId19" Type="http://schemas.openxmlformats.org/officeDocument/2006/relationships/font" Target="fonts/Lato-bold.fntdata"/><Relationship Id="rId6" Type="http://schemas.openxmlformats.org/officeDocument/2006/relationships/slide" Target="slides/slide1.xml"/><Relationship Id="rId18" Type="http://schemas.openxmlformats.org/officeDocument/2006/relationships/font" Target="fonts/La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ebe66fe15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bebe66fe15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bebe66fe15_0_3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bebe66fe15_0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bebe66fe15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bebe66fe15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bebe66fe15_0_3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bebe66fe15_0_3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bebe66fe15_0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bebe66fe15_0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bebe66fe15_0_3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bebe66fe15_0_3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ebe66fe15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ebe66fe15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336750" y="1092875"/>
            <a:ext cx="5757000" cy="2064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vi"/>
              <a:t>Idea of building memory card game.</a:t>
            </a:r>
            <a:endParaRPr b="1"/>
          </a:p>
        </p:txBody>
      </p:sp>
      <p:sp>
        <p:nvSpPr>
          <p:cNvPr id="135" name="Google Shape;135;p13"/>
          <p:cNvSpPr txBox="1"/>
          <p:nvPr>
            <p:ph idx="1" type="subTitle"/>
          </p:nvPr>
        </p:nvSpPr>
        <p:spPr>
          <a:xfrm>
            <a:off x="7446150" y="4305925"/>
            <a:ext cx="1459200" cy="50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vi"/>
              <a:t>By Nguyen Khoi.</a:t>
            </a:r>
            <a:endParaRPr/>
          </a:p>
        </p:txBody>
      </p:sp>
      <p:pic>
        <p:nvPicPr>
          <p:cNvPr descr="Biểu tượng Cộng đồng đã xác minh" id="136" name="Google Shape;136;p13"/>
          <p:cNvPicPr preferRelativeResize="0"/>
          <p:nvPr/>
        </p:nvPicPr>
        <p:blipFill>
          <a:blip r:embed="rId3">
            <a:alphaModFix/>
          </a:blip>
          <a:stretch>
            <a:fillRect/>
          </a:stretch>
        </p:blipFill>
        <p:spPr>
          <a:xfrm>
            <a:off x="4403550" y="834175"/>
            <a:ext cx="152400" cy="152400"/>
          </a:xfrm>
          <a:prstGeom prst="rect">
            <a:avLst/>
          </a:prstGeom>
          <a:noFill/>
          <a:ln>
            <a:noFill/>
          </a:ln>
        </p:spPr>
      </p:pic>
      <p:sp>
        <p:nvSpPr>
          <p:cNvPr id="137" name="Google Shape;137;p13"/>
          <p:cNvSpPr txBox="1"/>
          <p:nvPr/>
        </p:nvSpPr>
        <p:spPr>
          <a:xfrm>
            <a:off x="4560000" y="786050"/>
            <a:ext cx="3000000" cy="3000000"/>
          </a:xfrm>
          <a:prstGeom prst="rect">
            <a:avLst/>
          </a:prstGeom>
          <a:noFill/>
          <a:ln>
            <a:noFill/>
          </a:ln>
        </p:spPr>
        <p:txBody>
          <a:bodyPr anchorCtr="0" anchor="ctr" bIns="91425" lIns="91425" spcFirstLastPara="1" rIns="91425" wrap="square" tIns="91425">
            <a:noAutofit/>
          </a:bodyPr>
          <a:lstStyle/>
          <a:p>
            <a:pPr indent="0" lvl="0" marL="152400" marR="152400" rtl="0" algn="l">
              <a:lnSpc>
                <a:spcPct val="115000"/>
              </a:lnSpc>
              <a:spcBef>
                <a:spcPts val="0"/>
              </a:spcBef>
              <a:spcAft>
                <a:spcPts val="0"/>
              </a:spcAft>
              <a:buNone/>
            </a:pPr>
            <a:r>
              <a:t/>
            </a:r>
            <a:endParaRPr sz="100">
              <a:solidFill>
                <a:srgbClr val="202124"/>
              </a:solidFill>
              <a:highlight>
                <a:srgbClr val="F8F9FA"/>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381000" lvl="0" marL="457200" rtl="0" algn="l">
              <a:spcBef>
                <a:spcPts val="0"/>
              </a:spcBef>
              <a:spcAft>
                <a:spcPts val="0"/>
              </a:spcAft>
              <a:buSzPts val="2400"/>
              <a:buAutoNum type="romanUcPeriod"/>
            </a:pPr>
            <a:r>
              <a:rPr lang="vi" sz="2400"/>
              <a:t>Chọn một chủ đề.</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5"/>
          <p:cNvSpPr txBox="1"/>
          <p:nvPr>
            <p:ph idx="1" type="body"/>
          </p:nvPr>
        </p:nvSpPr>
        <p:spPr>
          <a:xfrm>
            <a:off x="1297500" y="1213175"/>
            <a:ext cx="7038900" cy="32655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SzPts val="1500"/>
              <a:buChar char="-"/>
            </a:pPr>
            <a:r>
              <a:rPr lang="vi" sz="1500"/>
              <a:t>Thể loại game đơn giản, dễ chơi, dễ nắm bắt quy luật, chủ yếu nhắm đến đối tượng là trẻ nhỏ và vị thành niên từ 16 tuổi trở xuống nên chủ đề nên sử dụng những hình ảnh có màu sắc nổi bật, dễ nhận biết và nắm bắt, đồng thời tăng thêm sự thích thú cho đối tượng khách hàng đang nhắm đến.</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lang="vi" sz="1500"/>
              <a:t>Ở đây tôi chọn chủ đề là ‘Những thiên hà trùng lặp’ vừa phù hợp với mục tiêu ban đầu cũng đồng thời giúp các bé có thể ghi nhớ được các hành tinh nhằm bổ trợ các bé  về môn địa lý-thiên văn.</a:t>
            </a:r>
            <a:endParaRPr sz="1500"/>
          </a:p>
          <a:p>
            <a:pPr indent="0" lvl="0" marL="0" rtl="0" algn="l">
              <a:spcBef>
                <a:spcPts val="1200"/>
              </a:spcBef>
              <a:spcAft>
                <a:spcPts val="1200"/>
              </a:spcAft>
              <a:buNone/>
            </a:pPr>
            <a:r>
              <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vi" sz="2400"/>
              <a:t>II. Xây dựng quy tắc trò chơi</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1127050" y="169150"/>
            <a:ext cx="7038900" cy="9141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None/>
            </a:pPr>
            <a:r>
              <a:rPr b="1" lang="vi" sz="2077">
                <a:latin typeface="Lato"/>
                <a:ea typeface="Lato"/>
                <a:cs typeface="Lato"/>
                <a:sym typeface="Lato"/>
              </a:rPr>
              <a:t>BƯỚC 1: Người chơi sẽ bắt đầu đếm giờ bằng việc click vào một thẻ bất kỳ trên  màn hình máy tính.</a:t>
            </a:r>
            <a:endParaRPr b="1" sz="3177"/>
          </a:p>
          <a:p>
            <a:pPr indent="0" lvl="0" marL="0" rtl="0" algn="l">
              <a:spcBef>
                <a:spcPts val="1200"/>
              </a:spcBef>
              <a:spcAft>
                <a:spcPts val="0"/>
              </a:spcAft>
              <a:buNone/>
            </a:pPr>
            <a:r>
              <a:t/>
            </a:r>
            <a:endParaRPr/>
          </a:p>
        </p:txBody>
      </p:sp>
      <p:sp>
        <p:nvSpPr>
          <p:cNvPr id="158" name="Google Shape;158;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t/>
            </a:r>
            <a:endParaRPr/>
          </a:p>
          <a:p>
            <a:pPr indent="0" lvl="0" marL="457200" rtl="0" algn="l">
              <a:spcBef>
                <a:spcPts val="1200"/>
              </a:spcBef>
              <a:spcAft>
                <a:spcPts val="1200"/>
              </a:spcAft>
              <a:buNone/>
            </a:pPr>
            <a:r>
              <a:t/>
            </a:r>
            <a:endParaRPr/>
          </a:p>
        </p:txBody>
      </p:sp>
      <p:pic>
        <p:nvPicPr>
          <p:cNvPr id="159" name="Google Shape;159;p17"/>
          <p:cNvPicPr preferRelativeResize="0"/>
          <p:nvPr/>
        </p:nvPicPr>
        <p:blipFill>
          <a:blip r:embed="rId3">
            <a:alphaModFix/>
          </a:blip>
          <a:stretch>
            <a:fillRect/>
          </a:stretch>
        </p:blipFill>
        <p:spPr>
          <a:xfrm>
            <a:off x="1058325" y="1085249"/>
            <a:ext cx="7517251" cy="3723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8"/>
          <p:cNvSpPr txBox="1"/>
          <p:nvPr>
            <p:ph type="title"/>
          </p:nvPr>
        </p:nvSpPr>
        <p:spPr>
          <a:xfrm>
            <a:off x="1297500" y="241350"/>
            <a:ext cx="7038900" cy="9141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rPr lang="vi" sz="1900">
                <a:latin typeface="Lato"/>
                <a:ea typeface="Lato"/>
                <a:cs typeface="Lato"/>
                <a:sym typeface="Lato"/>
              </a:rPr>
              <a:t>BƯỚC 2: </a:t>
            </a:r>
            <a:r>
              <a:rPr lang="vi" sz="1900">
                <a:latin typeface="Lato"/>
                <a:ea typeface="Lato"/>
                <a:cs typeface="Lato"/>
                <a:sym typeface="Lato"/>
              </a:rPr>
              <a:t>Tiếp theo người chơi sẽ tiến hành chọn mở thẻ thứ 2:</a:t>
            </a:r>
            <a:endParaRPr sz="3000"/>
          </a:p>
        </p:txBody>
      </p:sp>
      <p:pic>
        <p:nvPicPr>
          <p:cNvPr id="165" name="Google Shape;165;p18"/>
          <p:cNvPicPr preferRelativeResize="0"/>
          <p:nvPr/>
        </p:nvPicPr>
        <p:blipFill>
          <a:blip r:embed="rId3">
            <a:alphaModFix/>
          </a:blip>
          <a:stretch>
            <a:fillRect/>
          </a:stretch>
        </p:blipFill>
        <p:spPr>
          <a:xfrm>
            <a:off x="1066800" y="1155450"/>
            <a:ext cx="7327810" cy="3683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19"/>
          <p:cNvSpPr txBox="1"/>
          <p:nvPr>
            <p:ph type="title"/>
          </p:nvPr>
        </p:nvSpPr>
        <p:spPr>
          <a:xfrm>
            <a:off x="1307525" y="829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vi" sz="1560"/>
              <a:t>-Tại bước 2 sẽ xảy ra 2 trường hợp:</a:t>
            </a:r>
            <a:br>
              <a:rPr b="1" lang="vi" sz="1560"/>
            </a:br>
            <a:r>
              <a:rPr b="1" lang="vi" sz="1560"/>
              <a:t>  +Nếu hình ảnh giống nhau sẽ tính điểm và mở khóa cặp thẻ</a:t>
            </a:r>
            <a:br>
              <a:rPr b="1" lang="vi" sz="1560"/>
            </a:br>
            <a:r>
              <a:rPr b="1" lang="vi" sz="1560"/>
              <a:t>  +Nếu hình ảnh không giống nhau sẽ úp ngược thẻ về trạng thái ban đầu.</a:t>
            </a:r>
            <a:endParaRPr b="1" sz="1560"/>
          </a:p>
        </p:txBody>
      </p:sp>
      <p:sp>
        <p:nvSpPr>
          <p:cNvPr id="171" name="Google Shape;171;p19"/>
          <p:cNvSpPr txBox="1"/>
          <p:nvPr>
            <p:ph idx="1" type="body"/>
          </p:nvPr>
        </p:nvSpPr>
        <p:spPr>
          <a:xfrm>
            <a:off x="70175" y="1262750"/>
            <a:ext cx="4630500" cy="349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vi"/>
              <a:t>Hợp lệ:</a:t>
            </a:r>
            <a:endParaRPr/>
          </a:p>
        </p:txBody>
      </p:sp>
      <p:sp>
        <p:nvSpPr>
          <p:cNvPr id="172" name="Google Shape;172;p19"/>
          <p:cNvSpPr txBox="1"/>
          <p:nvPr>
            <p:ph idx="2" type="body"/>
          </p:nvPr>
        </p:nvSpPr>
        <p:spPr>
          <a:xfrm>
            <a:off x="4772525" y="1262750"/>
            <a:ext cx="4291200" cy="349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vi"/>
              <a:t>Không hợp lệ:</a:t>
            </a:r>
            <a:endParaRPr/>
          </a:p>
        </p:txBody>
      </p:sp>
      <p:pic>
        <p:nvPicPr>
          <p:cNvPr id="173" name="Google Shape;173;p19"/>
          <p:cNvPicPr preferRelativeResize="0"/>
          <p:nvPr/>
        </p:nvPicPr>
        <p:blipFill>
          <a:blip r:embed="rId3">
            <a:alphaModFix/>
          </a:blip>
          <a:stretch>
            <a:fillRect/>
          </a:stretch>
        </p:blipFill>
        <p:spPr>
          <a:xfrm>
            <a:off x="4772526" y="1730550"/>
            <a:ext cx="4125349" cy="2490524"/>
          </a:xfrm>
          <a:prstGeom prst="rect">
            <a:avLst/>
          </a:prstGeom>
          <a:noFill/>
          <a:ln>
            <a:noFill/>
          </a:ln>
        </p:spPr>
      </p:pic>
      <p:pic>
        <p:nvPicPr>
          <p:cNvPr id="174" name="Google Shape;174;p19"/>
          <p:cNvPicPr preferRelativeResize="0"/>
          <p:nvPr/>
        </p:nvPicPr>
        <p:blipFill>
          <a:blip r:embed="rId4">
            <a:alphaModFix/>
          </a:blip>
          <a:stretch>
            <a:fillRect/>
          </a:stretch>
        </p:blipFill>
        <p:spPr>
          <a:xfrm>
            <a:off x="249075" y="1730550"/>
            <a:ext cx="4050201" cy="24905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0"/>
          <p:cNvPicPr preferRelativeResize="0"/>
          <p:nvPr/>
        </p:nvPicPr>
        <p:blipFill>
          <a:blip r:embed="rId3">
            <a:alphaModFix/>
          </a:blip>
          <a:stretch>
            <a:fillRect/>
          </a:stretch>
        </p:blipFill>
        <p:spPr>
          <a:xfrm>
            <a:off x="1219200" y="1108052"/>
            <a:ext cx="7076574" cy="3530826"/>
          </a:xfrm>
          <a:prstGeom prst="rect">
            <a:avLst/>
          </a:prstGeom>
          <a:noFill/>
          <a:ln>
            <a:noFill/>
          </a:ln>
        </p:spPr>
      </p:pic>
      <p:sp>
        <p:nvSpPr>
          <p:cNvPr id="180" name="Google Shape;180;p20"/>
          <p:cNvSpPr txBox="1"/>
          <p:nvPr/>
        </p:nvSpPr>
        <p:spPr>
          <a:xfrm>
            <a:off x="1072825" y="170450"/>
            <a:ext cx="73191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vi" sz="1800">
                <a:solidFill>
                  <a:srgbClr val="FFFFFF"/>
                </a:solidFill>
                <a:latin typeface="Lato"/>
                <a:ea typeface="Lato"/>
                <a:cs typeface="Lato"/>
                <a:sym typeface="Lato"/>
              </a:rPr>
              <a:t>Người chơi tiếp tục tới khi nào mở khóa hết các cặp thẻ sẽ dành được chiến thắng và được tính điểm, thời gian thực hiện.</a:t>
            </a:r>
            <a:endParaRPr b="1" sz="1800">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